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282" r:id="rId2"/>
    <p:sldId id="259" r:id="rId3"/>
    <p:sldId id="260" r:id="rId4"/>
    <p:sldId id="263" r:id="rId5"/>
    <p:sldId id="262" r:id="rId6"/>
    <p:sldId id="286" r:id="rId7"/>
    <p:sldId id="287" r:id="rId8"/>
    <p:sldId id="288" r:id="rId9"/>
    <p:sldId id="289" r:id="rId10"/>
    <p:sldId id="290" r:id="rId11"/>
    <p:sldId id="291" r:id="rId12"/>
    <p:sldId id="292" r:id="rId13"/>
    <p:sldId id="293" r:id="rId14"/>
    <p:sldId id="294" r:id="rId15"/>
    <p:sldId id="274" r:id="rId16"/>
    <p:sldId id="275" r:id="rId17"/>
    <p:sldId id="276" r:id="rId18"/>
    <p:sldId id="284" r:id="rId19"/>
    <p:sldId id="28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7D79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4660"/>
  </p:normalViewPr>
  <p:slideViewPr>
    <p:cSldViewPr snapToGrid="0" showGuides="1">
      <p:cViewPr varScale="1">
        <p:scale>
          <a:sx n="114" d="100"/>
          <a:sy n="114" d="100"/>
        </p:scale>
        <p:origin x="300" y="96"/>
      </p:cViewPr>
      <p:guideLst>
        <p:guide orient="horz" pos="2137"/>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2020/10/14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202970516"/>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511143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529" y="-297"/>
            <a:ext cx="12193057" cy="685859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E07568-5B31-4229-A28D-A190573CE272}" type="datetimeFigureOut">
              <a:rPr lang="zh-CN" altLang="en-US" smtClean="0"/>
              <a:t>2020/10/14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F19AAC-6341-43E0-8526-1E25C58EECC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菱形 7"/>
          <p:cNvSpPr/>
          <p:nvPr/>
        </p:nvSpPr>
        <p:spPr>
          <a:xfrm>
            <a:off x="3688163" y="984651"/>
            <a:ext cx="4815674" cy="4815674"/>
          </a:xfrm>
          <a:prstGeom prst="diamond">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3853029" y="1149765"/>
            <a:ext cx="4485446" cy="4485446"/>
          </a:xfrm>
          <a:prstGeom prst="diamond">
            <a:avLst/>
          </a:prstGeom>
          <a:solidFill>
            <a:schemeClr val="bg1">
              <a:lumMod val="9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4069987" y="1348190"/>
            <a:ext cx="4052025" cy="4052025"/>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半闭框 4"/>
          <p:cNvSpPr/>
          <p:nvPr/>
        </p:nvSpPr>
        <p:spPr>
          <a:xfrm rot="19028408">
            <a:off x="3604015" y="3085729"/>
            <a:ext cx="680763" cy="680763"/>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半闭框 10"/>
          <p:cNvSpPr/>
          <p:nvPr/>
        </p:nvSpPr>
        <p:spPr>
          <a:xfrm rot="8034069">
            <a:off x="7906974" y="3085976"/>
            <a:ext cx="680763" cy="680763"/>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半闭框 8"/>
          <p:cNvSpPr/>
          <p:nvPr/>
        </p:nvSpPr>
        <p:spPr>
          <a:xfrm rot="19028408">
            <a:off x="3416140" y="3234051"/>
            <a:ext cx="384118" cy="384118"/>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半闭框 9"/>
          <p:cNvSpPr/>
          <p:nvPr/>
        </p:nvSpPr>
        <p:spPr>
          <a:xfrm rot="7945361">
            <a:off x="8379268" y="3234137"/>
            <a:ext cx="384118" cy="384118"/>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文本框 11"/>
          <p:cNvSpPr txBox="1"/>
          <p:nvPr/>
        </p:nvSpPr>
        <p:spPr>
          <a:xfrm>
            <a:off x="7487323" y="5735634"/>
            <a:ext cx="4429259" cy="400110"/>
          </a:xfrm>
          <a:prstGeom prst="rect">
            <a:avLst/>
          </a:prstGeom>
          <a:noFill/>
        </p:spPr>
        <p:txBody>
          <a:bodyPr wrap="square" rtlCol="0">
            <a:spAutoFit/>
          </a:bodyPr>
          <a:lstStyle/>
          <a:p>
            <a:r>
              <a:rPr lang="zh-CN" altLang="en-US" sz="2000" spc="600" dirty="0">
                <a:solidFill>
                  <a:schemeClr val="bg1">
                    <a:lumMod val="95000"/>
                  </a:schemeClr>
                </a:solidFill>
                <a:latin typeface="微软雅黑" panose="020B0503020204020204" pitchFamily="34" charset="-122"/>
                <a:ea typeface="微软雅黑" panose="020B0503020204020204" pitchFamily="34" charset="-122"/>
              </a:rPr>
              <a:t>汇报人：张思赟小组</a:t>
            </a:r>
            <a:endParaRPr lang="en-US" altLang="zh-CN" sz="2000" spc="6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3853029" y="2609654"/>
            <a:ext cx="4983602" cy="1200329"/>
          </a:xfrm>
          <a:prstGeom prst="rect">
            <a:avLst/>
          </a:prstGeom>
          <a:noFill/>
        </p:spPr>
        <p:txBody>
          <a:bodyPr wrap="square" rtlCol="0">
            <a:spAutoFit/>
          </a:bodyPr>
          <a:lstStyle/>
          <a:p>
            <a:r>
              <a:rPr lang="zh-CN" altLang="en-US" sz="3600" spc="600" dirty="0">
                <a:solidFill>
                  <a:schemeClr val="tx1">
                    <a:lumMod val="65000"/>
                    <a:lumOff val="35000"/>
                  </a:schemeClr>
                </a:solidFill>
                <a:latin typeface="微软雅黑" panose="020B0503020204020204" pitchFamily="34" charset="-122"/>
                <a:ea typeface="微软雅黑" panose="020B0503020204020204" pitchFamily="34" charset="-122"/>
              </a:rPr>
              <a:t>便捷文档提交系统</a:t>
            </a:r>
            <a:endParaRPr lang="en-US" altLang="zh-CN" sz="3600" spc="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3600" spc="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3600" spc="600" dirty="0">
                <a:solidFill>
                  <a:schemeClr val="tx1">
                    <a:lumMod val="65000"/>
                    <a:lumOff val="35000"/>
                  </a:schemeClr>
                </a:solidFill>
                <a:latin typeface="微软雅黑" panose="020B0503020204020204" pitchFamily="34" charset="-122"/>
                <a:ea typeface="微软雅黑" panose="020B0503020204020204" pitchFamily="34" charset="-122"/>
              </a:rPr>
              <a:t>一阶段评审报告</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700" fill="hold"/>
                                        <p:tgtEl>
                                          <p:spTgt spid="8"/>
                                        </p:tgtEl>
                                        <p:attrNameLst>
                                          <p:attrName>ppt_w</p:attrName>
                                        </p:attrNameLst>
                                      </p:cBhvr>
                                      <p:tavLst>
                                        <p:tav tm="0">
                                          <p:val>
                                            <p:fltVal val="0"/>
                                          </p:val>
                                        </p:tav>
                                        <p:tav tm="100000">
                                          <p:val>
                                            <p:strVal val="#ppt_w"/>
                                          </p:val>
                                        </p:tav>
                                      </p:tavLst>
                                    </p:anim>
                                    <p:anim calcmode="lin" valueType="num">
                                      <p:cBhvr>
                                        <p:cTn id="8" dur="700" fill="hold"/>
                                        <p:tgtEl>
                                          <p:spTgt spid="8"/>
                                        </p:tgtEl>
                                        <p:attrNameLst>
                                          <p:attrName>ppt_h</p:attrName>
                                        </p:attrNameLst>
                                      </p:cBhvr>
                                      <p:tavLst>
                                        <p:tav tm="0">
                                          <p:val>
                                            <p:fltVal val="0"/>
                                          </p:val>
                                        </p:tav>
                                        <p:tav tm="100000">
                                          <p:val>
                                            <p:strVal val="#ppt_h"/>
                                          </p:val>
                                        </p:tav>
                                      </p:tavLst>
                                    </p:anim>
                                    <p:animEffect transition="in" filter="fade">
                                      <p:cBhvr>
                                        <p:cTn id="9" dur="700"/>
                                        <p:tgtEl>
                                          <p:spTgt spid="8"/>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6"/>
                                        </p:tgtEl>
                                        <p:attrNameLst>
                                          <p:attrName>style.visibility</p:attrName>
                                        </p:attrNameLst>
                                      </p:cBhvr>
                                      <p:to>
                                        <p:strVal val="visible"/>
                                      </p:to>
                                    </p:set>
                                    <p:anim calcmode="lin" valueType="num">
                                      <p:cBhvr>
                                        <p:cTn id="12" dur="700" fill="hold"/>
                                        <p:tgtEl>
                                          <p:spTgt spid="6"/>
                                        </p:tgtEl>
                                        <p:attrNameLst>
                                          <p:attrName>ppt_w</p:attrName>
                                        </p:attrNameLst>
                                      </p:cBhvr>
                                      <p:tavLst>
                                        <p:tav tm="0">
                                          <p:val>
                                            <p:fltVal val="0"/>
                                          </p:val>
                                        </p:tav>
                                        <p:tav tm="100000">
                                          <p:val>
                                            <p:strVal val="#ppt_w"/>
                                          </p:val>
                                        </p:tav>
                                      </p:tavLst>
                                    </p:anim>
                                    <p:anim calcmode="lin" valueType="num">
                                      <p:cBhvr>
                                        <p:cTn id="13" dur="700" fill="hold"/>
                                        <p:tgtEl>
                                          <p:spTgt spid="6"/>
                                        </p:tgtEl>
                                        <p:attrNameLst>
                                          <p:attrName>ppt_h</p:attrName>
                                        </p:attrNameLst>
                                      </p:cBhvr>
                                      <p:tavLst>
                                        <p:tav tm="0">
                                          <p:val>
                                            <p:fltVal val="0"/>
                                          </p:val>
                                        </p:tav>
                                        <p:tav tm="100000">
                                          <p:val>
                                            <p:strVal val="#ppt_h"/>
                                          </p:val>
                                        </p:tav>
                                      </p:tavLst>
                                    </p:anim>
                                    <p:animEffect transition="in" filter="fade">
                                      <p:cBhvr>
                                        <p:cTn id="14" dur="700"/>
                                        <p:tgtEl>
                                          <p:spTgt spid="6"/>
                                        </p:tgtEl>
                                      </p:cBhvr>
                                    </p:animEffect>
                                  </p:childTnLst>
                                </p:cTn>
                              </p:par>
                              <p:par>
                                <p:cTn id="15" presetID="53" presetClass="entr" presetSubtype="16" fill="hold" grpId="0" nodeType="withEffect">
                                  <p:stCondLst>
                                    <p:cond delay="600"/>
                                  </p:stCondLst>
                                  <p:childTnLst>
                                    <p:set>
                                      <p:cBhvr>
                                        <p:cTn id="16" dur="1" fill="hold">
                                          <p:stCondLst>
                                            <p:cond delay="0"/>
                                          </p:stCondLst>
                                        </p:cTn>
                                        <p:tgtEl>
                                          <p:spTgt spid="2"/>
                                        </p:tgtEl>
                                        <p:attrNameLst>
                                          <p:attrName>style.visibility</p:attrName>
                                        </p:attrNameLst>
                                      </p:cBhvr>
                                      <p:to>
                                        <p:strVal val="visible"/>
                                      </p:to>
                                    </p:set>
                                    <p:anim calcmode="lin" valueType="num">
                                      <p:cBhvr>
                                        <p:cTn id="17" dur="700" fill="hold"/>
                                        <p:tgtEl>
                                          <p:spTgt spid="2"/>
                                        </p:tgtEl>
                                        <p:attrNameLst>
                                          <p:attrName>ppt_w</p:attrName>
                                        </p:attrNameLst>
                                      </p:cBhvr>
                                      <p:tavLst>
                                        <p:tav tm="0">
                                          <p:val>
                                            <p:fltVal val="0"/>
                                          </p:val>
                                        </p:tav>
                                        <p:tav tm="100000">
                                          <p:val>
                                            <p:strVal val="#ppt_w"/>
                                          </p:val>
                                        </p:tav>
                                      </p:tavLst>
                                    </p:anim>
                                    <p:anim calcmode="lin" valueType="num">
                                      <p:cBhvr>
                                        <p:cTn id="18" dur="700" fill="hold"/>
                                        <p:tgtEl>
                                          <p:spTgt spid="2"/>
                                        </p:tgtEl>
                                        <p:attrNameLst>
                                          <p:attrName>ppt_h</p:attrName>
                                        </p:attrNameLst>
                                      </p:cBhvr>
                                      <p:tavLst>
                                        <p:tav tm="0">
                                          <p:val>
                                            <p:fltVal val="0"/>
                                          </p:val>
                                        </p:tav>
                                        <p:tav tm="100000">
                                          <p:val>
                                            <p:strVal val="#ppt_h"/>
                                          </p:val>
                                        </p:tav>
                                      </p:tavLst>
                                    </p:anim>
                                    <p:animEffect transition="in" filter="fade">
                                      <p:cBhvr>
                                        <p:cTn id="19" dur="700"/>
                                        <p:tgtEl>
                                          <p:spTgt spid="2"/>
                                        </p:tgtEl>
                                      </p:cBhvr>
                                    </p:animEffect>
                                  </p:childTnLst>
                                </p:cTn>
                              </p:par>
                              <p:par>
                                <p:cTn id="20" presetID="10" presetClass="entr" presetSubtype="0" fill="hold" grpId="0" nodeType="withEffect">
                                  <p:stCondLst>
                                    <p:cond delay="19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600"/>
                                        <p:tgtEl>
                                          <p:spTgt spid="11"/>
                                        </p:tgtEl>
                                      </p:cBhvr>
                                    </p:animEffect>
                                  </p:childTnLst>
                                </p:cTn>
                              </p:par>
                              <p:par>
                                <p:cTn id="23" presetID="10" presetClass="entr" presetSubtype="0" fill="hold" grpId="0" nodeType="withEffect">
                                  <p:stCondLst>
                                    <p:cond delay="19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600"/>
                                        <p:tgtEl>
                                          <p:spTgt spid="5"/>
                                        </p:tgtEl>
                                      </p:cBhvr>
                                    </p:animEffect>
                                  </p:childTnLst>
                                </p:cTn>
                              </p:par>
                              <p:par>
                                <p:cTn id="26" presetID="10" presetClass="entr" presetSubtype="0" fill="hold" grpId="0" nodeType="withEffect">
                                  <p:stCondLst>
                                    <p:cond delay="2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42" presetClass="entr" presetSubtype="0" fill="hold" grpId="0" nodeType="withEffect">
                                  <p:stCondLst>
                                    <p:cond delay="230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130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1000"/>
                                        <p:tgtEl>
                                          <p:spTgt spid="14"/>
                                        </p:tgtEl>
                                      </p:cBhvr>
                                    </p:animEffect>
                                    <p:anim calcmode="lin" valueType="num">
                                      <p:cBhvr>
                                        <p:cTn id="40" dur="1000" fill="hold"/>
                                        <p:tgtEl>
                                          <p:spTgt spid="14"/>
                                        </p:tgtEl>
                                        <p:attrNameLst>
                                          <p:attrName>ppt_x</p:attrName>
                                        </p:attrNameLst>
                                      </p:cBhvr>
                                      <p:tavLst>
                                        <p:tav tm="0">
                                          <p:val>
                                            <p:strVal val="#ppt_x"/>
                                          </p:val>
                                        </p:tav>
                                        <p:tav tm="100000">
                                          <p:val>
                                            <p:strVal val="#ppt_x"/>
                                          </p:val>
                                        </p:tav>
                                      </p:tavLst>
                                    </p:anim>
                                    <p:anim calcmode="lin" valueType="num">
                                      <p:cBhvr>
                                        <p:cTn id="4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2" grpId="0" animBg="1"/>
      <p:bldP spid="5" grpId="0" animBg="1"/>
      <p:bldP spid="11" grpId="0" animBg="1"/>
      <p:bldP spid="9" grpId="0" animBg="1"/>
      <p:bldP spid="10" grpId="0" animBg="1"/>
      <p:bldP spid="12"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3.3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下载管理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文档收集人可以在线预览已完成提交人的提交文档</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文档收集人可以选择多个已完成提交人，批量下载他们提交文档的压缩包</a:t>
            </a:r>
          </a:p>
        </p:txBody>
      </p:sp>
      <p:sp>
        <p:nvSpPr>
          <p:cNvPr id="31" name="矩形 30"/>
          <p:cNvSpPr/>
          <p:nvPr/>
        </p:nvSpPr>
        <p:spPr>
          <a:xfrm>
            <a:off x="1287551" y="4331556"/>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文档提交人可以批量下载某个文档收集任务下所有已提交人的文档压缩包</a:t>
            </a:r>
          </a:p>
        </p:txBody>
      </p:sp>
      <p:sp>
        <p:nvSpPr>
          <p:cNvPr id="32" name="矩形 31"/>
          <p:cNvSpPr/>
          <p:nvPr/>
        </p:nvSpPr>
        <p:spPr>
          <a:xfrm>
            <a:off x="1287551" y="5603842"/>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下载的单一提交文件，文件名自动命名为“文档收集任务名”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提交人姓名”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提交日期时间”</a:t>
            </a:r>
          </a:p>
        </p:txBody>
      </p:sp>
    </p:spTree>
    <p:extLst>
      <p:ext uri="{BB962C8B-B14F-4D97-AF65-F5344CB8AC3E}">
        <p14:creationId xmlns:p14="http://schemas.microsoft.com/office/powerpoint/2010/main" val="12712704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下载的批量压缩文件，文件名自动命名为“文档收集任务名”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任务生成日期”</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批量下载的压缩包内文件的文件名重新命名为“文档收集任务名”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任务生成日期”</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提交人姓名”</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文档收集人可以将文档变成链接之类的形式分享其他人进行下载或者查看</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下载</a:t>
            </a:r>
            <a:r>
              <a:rPr lang="zh-CN" altLang="zh-CN" sz="2400" b="1" dirty="0">
                <a:solidFill>
                  <a:schemeClr val="bg2"/>
                </a:solidFill>
                <a:latin typeface="微软雅黑" panose="020B0503020204020204" pitchFamily="34" charset="-122"/>
                <a:ea typeface="微软雅黑" panose="020B0503020204020204" pitchFamily="34" charset="-122"/>
              </a:rPr>
              <a:t>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下载的文件格式只能与要求的格式相同，否则不能进行上传或是下载</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607204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09</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文档收集人在下载收集来的文档之后，提交人能够收到自己提交的文档已经被收集人下载的提醒</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10</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文件提交人只能在任务结束后才可以下载别人提交的文件进行查看</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11</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文件收集人默认下载提交人最后一次上传的文件，也可以选择下载之前提交过的文件</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下载</a:t>
            </a:r>
            <a:r>
              <a:rPr lang="zh-CN" altLang="zh-CN" sz="2400" b="1" dirty="0">
                <a:solidFill>
                  <a:schemeClr val="bg2"/>
                </a:solidFill>
                <a:latin typeface="微软雅黑" panose="020B0503020204020204" pitchFamily="34" charset="-122"/>
                <a:ea typeface="微软雅黑" panose="020B0503020204020204" pitchFamily="34" charset="-122"/>
              </a:rPr>
              <a:t>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12</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选择多个文件进行下载时上限最多为一次选择</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个</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57046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3.4 </a:t>
            </a:r>
            <a:r>
              <a:rPr lang="zh-CN" altLang="en-US" sz="3200" b="1" dirty="0">
                <a:solidFill>
                  <a:schemeClr val="bg2"/>
                </a:solidFill>
                <a:latin typeface="微软雅黑" panose="020B0503020204020204" pitchFamily="34" charset="-122"/>
                <a:ea typeface="微软雅黑" panose="020B0503020204020204" pitchFamily="34" charset="-122"/>
              </a:rPr>
              <a:t>登录验证管理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管理员可以新增文档收集人账号，文档收集人账号包括，编号，姓名，移动电话（可接收短信）</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文档收集人使用移动电话号码作为登录账号，通过系统发出的动态密码作为登录密码，完成系统登录。</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文档提交人使用移动电话号码作为登录账号，通过系统发出的动态密码作为登录密码，完成系统登录。</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系统发出的动态密码存在有效时间，错过后可以重发”</a:t>
            </a:r>
          </a:p>
        </p:txBody>
      </p:sp>
    </p:spTree>
    <p:extLst>
      <p:ext uri="{BB962C8B-B14F-4D97-AF65-F5344CB8AC3E}">
        <p14:creationId xmlns:p14="http://schemas.microsoft.com/office/powerpoint/2010/main" val="25899258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新增文档人时文档人信息填错但已经提交时，可以单独修改填错的信息。</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新增文档收集人账号时，可以好几个一起新增。</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管理员是需要注册登录。</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3.4 </a:t>
            </a:r>
            <a:r>
              <a:rPr lang="zh-CN" altLang="en-US" sz="2400" b="1" dirty="0">
                <a:solidFill>
                  <a:schemeClr val="bg2"/>
                </a:solidFill>
                <a:latin typeface="微软雅黑" panose="020B0503020204020204" pitchFamily="34" charset="-122"/>
                <a:ea typeface="微软雅黑" panose="020B0503020204020204" pitchFamily="34" charset="-122"/>
              </a:rPr>
              <a:t>登录验证管理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如果收集人和提交人未收到动态密码，点击未收到立即重发。</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940071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页面设计</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02</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9468C186-BFF3-4667-8411-D18707A9C5E9}"/>
              </a:ext>
            </a:extLst>
          </p:cNvPr>
          <p:cNvPicPr>
            <a:picLocks noChangeAspect="1"/>
          </p:cNvPicPr>
          <p:nvPr/>
        </p:nvPicPr>
        <p:blipFill>
          <a:blip r:embed="rId3"/>
          <a:stretch>
            <a:fillRect/>
          </a:stretch>
        </p:blipFill>
        <p:spPr>
          <a:xfrm>
            <a:off x="5565898" y="2035140"/>
            <a:ext cx="6553231" cy="3576972"/>
          </a:xfrm>
          <a:prstGeom prst="rect">
            <a:avLst/>
          </a:prstGeom>
        </p:spPr>
      </p:pic>
      <p:sp>
        <p:nvSpPr>
          <p:cNvPr id="6" name="文本框 5">
            <a:extLst>
              <a:ext uri="{FF2B5EF4-FFF2-40B4-BE49-F238E27FC236}">
                <a16:creationId xmlns:a16="http://schemas.microsoft.com/office/drawing/2014/main" id="{76E64DA8-653D-4349-A4B2-52A800B7DC70}"/>
              </a:ext>
            </a:extLst>
          </p:cNvPr>
          <p:cNvSpPr txBox="1"/>
          <p:nvPr/>
        </p:nvSpPr>
        <p:spPr>
          <a:xfrm>
            <a:off x="5637402" y="2806117"/>
            <a:ext cx="914400" cy="914400"/>
          </a:xfrm>
          <a:prstGeom prst="rect">
            <a:avLst/>
          </a:prstGeom>
          <a:noFill/>
        </p:spPr>
        <p:txBody>
          <a:bodyPr wrap="square" rtlCol="0">
            <a:spAutoFit/>
          </a:bodyPr>
          <a:lstStyle/>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5" grpId="0" animBg="1"/>
      <p:bldP spid="10" grpId="0" animBg="1"/>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开发环境</a:t>
            </a:r>
          </a:p>
        </p:txBody>
      </p:sp>
      <p:sp>
        <p:nvSpPr>
          <p:cNvPr id="8" name="矩形 7"/>
          <p:cNvSpPr/>
          <p:nvPr/>
        </p:nvSpPr>
        <p:spPr>
          <a:xfrm>
            <a:off x="5712577" y="2004394"/>
            <a:ext cx="5539213" cy="1200329"/>
          </a:xfrm>
          <a:prstGeom prst="rect">
            <a:avLst/>
          </a:prstGeom>
        </p:spPr>
        <p:txBody>
          <a:bodyPr wrap="square">
            <a:spAutoFit/>
          </a:bodyPr>
          <a:lstStyle/>
          <a:p>
            <a:r>
              <a:rPr lang="zh-CN" altLang="en-US" sz="2400" dirty="0">
                <a:solidFill>
                  <a:schemeClr val="tx2">
                    <a:lumMod val="75000"/>
                  </a:schemeClr>
                </a:solidFill>
              </a:rPr>
              <a:t>开发语言：</a:t>
            </a:r>
            <a:r>
              <a:rPr lang="en-US" altLang="zh-CN" sz="2400" dirty="0">
                <a:solidFill>
                  <a:schemeClr val="tx2">
                    <a:lumMod val="75000"/>
                  </a:schemeClr>
                </a:solidFill>
              </a:rPr>
              <a:t>java</a:t>
            </a:r>
          </a:p>
          <a:p>
            <a:r>
              <a:rPr lang="zh-CN" altLang="en-US" sz="2400" dirty="0">
                <a:solidFill>
                  <a:schemeClr val="tx2">
                    <a:lumMod val="75000"/>
                  </a:schemeClr>
                </a:solidFill>
              </a:rPr>
              <a:t>开发工具：</a:t>
            </a:r>
            <a:r>
              <a:rPr lang="en-US" altLang="zh-CN" sz="2400" dirty="0">
                <a:solidFill>
                  <a:schemeClr val="tx2">
                    <a:lumMod val="75000"/>
                  </a:schemeClr>
                </a:solidFill>
              </a:rPr>
              <a:t>eclipse oxygen3</a:t>
            </a:r>
          </a:p>
          <a:p>
            <a:r>
              <a:rPr lang="zh-CN" altLang="en-US" sz="2400" dirty="0">
                <a:solidFill>
                  <a:schemeClr val="tx2">
                    <a:lumMod val="75000"/>
                  </a:schemeClr>
                </a:solidFill>
              </a:rPr>
              <a:t>开发环境：</a:t>
            </a:r>
            <a:r>
              <a:rPr lang="en-US" altLang="zh-CN" sz="2400" dirty="0" err="1">
                <a:solidFill>
                  <a:schemeClr val="tx2">
                    <a:lumMod val="75000"/>
                  </a:schemeClr>
                </a:solidFill>
              </a:rPr>
              <a:t>jdk</a:t>
            </a:r>
            <a:r>
              <a:rPr lang="en-US" altLang="zh-CN" sz="2400" dirty="0">
                <a:solidFill>
                  <a:schemeClr val="tx2">
                    <a:lumMod val="75000"/>
                  </a:schemeClr>
                </a:solidFill>
              </a:rPr>
              <a:t> 1.8.0_231</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03</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78BB5C70-3293-4C79-841A-09A548D67497}"/>
              </a:ext>
            </a:extLst>
          </p:cNvPr>
          <p:cNvSpPr txBox="1"/>
          <p:nvPr/>
        </p:nvSpPr>
        <p:spPr>
          <a:xfrm>
            <a:off x="5570090" y="964733"/>
            <a:ext cx="4926460" cy="830997"/>
          </a:xfrm>
          <a:prstGeom prst="rect">
            <a:avLst/>
          </a:prstGeom>
          <a:noFill/>
        </p:spPr>
        <p:txBody>
          <a:bodyPr wrap="square" rtlCol="0">
            <a:spAutoFit/>
          </a:bodyPr>
          <a:lstStyle/>
          <a:p>
            <a:r>
              <a:rPr lang="zh-CN" altLang="en-US" sz="4800" dirty="0">
                <a:latin typeface="微软雅黑" panose="020B0503020204020204" pitchFamily="34" charset="-122"/>
                <a:ea typeface="微软雅黑" panose="020B0503020204020204" pitchFamily="34" charset="-122"/>
              </a:rPr>
              <a:t>采用</a:t>
            </a:r>
            <a:r>
              <a:rPr lang="en-US" altLang="zh-CN" sz="4800" dirty="0">
                <a:latin typeface="微软雅黑" panose="020B0503020204020204" pitchFamily="34" charset="-122"/>
                <a:ea typeface="微软雅黑" panose="020B0503020204020204" pitchFamily="34" charset="-122"/>
              </a:rPr>
              <a:t>JSP</a:t>
            </a:r>
            <a:r>
              <a:rPr lang="zh-CN" altLang="en-US" sz="4800" dirty="0">
                <a:latin typeface="微软雅黑" panose="020B0503020204020204" pitchFamily="34" charset="-122"/>
                <a:ea typeface="微软雅黑" panose="020B0503020204020204" pitchFamily="34" charset="-122"/>
              </a:rPr>
              <a:t>页面开发</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流程规划</a:t>
            </a:r>
          </a:p>
        </p:txBody>
      </p:sp>
      <p:sp>
        <p:nvSpPr>
          <p:cNvPr id="8" name="矩形 7"/>
          <p:cNvSpPr/>
          <p:nvPr/>
        </p:nvSpPr>
        <p:spPr>
          <a:xfrm>
            <a:off x="5712577" y="2004394"/>
            <a:ext cx="5539213" cy="2677656"/>
          </a:xfrm>
          <a:prstGeom prst="rect">
            <a:avLst/>
          </a:prstGeom>
        </p:spPr>
        <p:txBody>
          <a:bodyPr wrap="square">
            <a:spAutoFit/>
          </a:bodyPr>
          <a:lstStyle/>
          <a:p>
            <a:r>
              <a:rPr lang="zh-CN" altLang="en-US" sz="2400" dirty="0">
                <a:solidFill>
                  <a:schemeClr val="tx2">
                    <a:lumMod val="75000"/>
                  </a:schemeClr>
                </a:solidFill>
              </a:rPr>
              <a:t>一阶段：定下开发语言、技术、环境，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分析需求并确定，以免后期因</a:t>
            </a:r>
            <a:r>
              <a:rPr lang="en-US" altLang="zh-CN" sz="2400" dirty="0">
                <a:solidFill>
                  <a:schemeClr val="tx2">
                    <a:lumMod val="75000"/>
                  </a:schemeClr>
                </a:solidFill>
              </a:rPr>
              <a:t>	     </a:t>
            </a:r>
            <a:r>
              <a:rPr lang="zh-CN" altLang="en-US" sz="2400" dirty="0">
                <a:solidFill>
                  <a:schemeClr val="tx2">
                    <a:lumMod val="75000"/>
                  </a:schemeClr>
                </a:solidFill>
              </a:rPr>
              <a:t>需求变更而影响开发。</a:t>
            </a:r>
            <a:endParaRPr lang="en-US" altLang="zh-CN" sz="2400" dirty="0">
              <a:solidFill>
                <a:schemeClr val="tx2">
                  <a:lumMod val="75000"/>
                </a:schemeClr>
              </a:solidFill>
            </a:endParaRPr>
          </a:p>
          <a:p>
            <a:r>
              <a:rPr lang="zh-CN" altLang="en-US" sz="2400" dirty="0">
                <a:solidFill>
                  <a:schemeClr val="tx2">
                    <a:lumMod val="75000"/>
                  </a:schemeClr>
                </a:solidFill>
              </a:rPr>
              <a:t>二阶段：确定开发规范，完成所有实体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类的设计，方便后期集成。</a:t>
            </a:r>
            <a:endParaRPr lang="en-US" altLang="zh-CN" sz="2400" dirty="0">
              <a:solidFill>
                <a:schemeClr val="tx2">
                  <a:lumMod val="75000"/>
                </a:schemeClr>
              </a:solidFill>
            </a:endParaRPr>
          </a:p>
          <a:p>
            <a:r>
              <a:rPr lang="zh-CN" altLang="en-US" sz="2400" dirty="0">
                <a:solidFill>
                  <a:schemeClr val="tx2">
                    <a:lumMod val="75000"/>
                  </a:schemeClr>
                </a:solidFill>
              </a:rPr>
              <a:t>三阶段：完成管理员功能的开发和登录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验证功能的开发</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04</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流程规划</a:t>
            </a:r>
          </a:p>
        </p:txBody>
      </p:sp>
      <p:sp>
        <p:nvSpPr>
          <p:cNvPr id="8" name="矩形 7"/>
          <p:cNvSpPr/>
          <p:nvPr/>
        </p:nvSpPr>
        <p:spPr>
          <a:xfrm>
            <a:off x="5712577" y="2004394"/>
            <a:ext cx="5539213" cy="1569660"/>
          </a:xfrm>
          <a:prstGeom prst="rect">
            <a:avLst/>
          </a:prstGeom>
        </p:spPr>
        <p:txBody>
          <a:bodyPr wrap="square">
            <a:spAutoFit/>
          </a:bodyPr>
          <a:lstStyle/>
          <a:p>
            <a:r>
              <a:rPr lang="zh-CN" altLang="en-US" sz="2400" dirty="0">
                <a:solidFill>
                  <a:schemeClr val="tx2">
                    <a:lumMod val="75000"/>
                  </a:schemeClr>
                </a:solidFill>
              </a:rPr>
              <a:t>四阶段：完成文档收集人的功能开发</a:t>
            </a:r>
            <a:endParaRPr lang="en-US" altLang="zh-CN" sz="2400" dirty="0">
              <a:solidFill>
                <a:schemeClr val="tx2">
                  <a:lumMod val="75000"/>
                </a:schemeClr>
              </a:solidFill>
            </a:endParaRPr>
          </a:p>
          <a:p>
            <a:r>
              <a:rPr lang="zh-CN" altLang="en-US" sz="2400" dirty="0">
                <a:solidFill>
                  <a:schemeClr val="tx2">
                    <a:lumMod val="75000"/>
                  </a:schemeClr>
                </a:solidFill>
              </a:rPr>
              <a:t>五阶段：完成文档提交人的功能开发</a:t>
            </a:r>
            <a:endParaRPr lang="en-US" altLang="zh-CN" sz="2400" dirty="0">
              <a:solidFill>
                <a:schemeClr val="tx2">
                  <a:lumMod val="75000"/>
                </a:schemeClr>
              </a:solidFill>
            </a:endParaRPr>
          </a:p>
          <a:p>
            <a:r>
              <a:rPr lang="zh-CN" altLang="en-US" sz="2400" dirty="0">
                <a:solidFill>
                  <a:schemeClr val="tx2">
                    <a:lumMod val="75000"/>
                  </a:schemeClr>
                </a:solidFill>
              </a:rPr>
              <a:t>六阶段：集成所有功能模块，完成所有</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开发测试</a:t>
            </a:r>
            <a:endParaRPr lang="en-US" altLang="zh-CN" sz="2400" dirty="0">
              <a:solidFill>
                <a:schemeClr val="tx2">
                  <a:lumMod val="75000"/>
                </a:schemeClr>
              </a:solidFill>
            </a:endParaRP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04</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686100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菱形 5"/>
          <p:cNvSpPr/>
          <p:nvPr/>
        </p:nvSpPr>
        <p:spPr>
          <a:xfrm>
            <a:off x="4371076" y="1667564"/>
            <a:ext cx="3449848" cy="3449848"/>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4579392" y="1875880"/>
            <a:ext cx="3033215" cy="3033215"/>
          </a:xfrm>
          <a:prstGeom prst="diamond">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850813" y="3078189"/>
            <a:ext cx="2794951" cy="769441"/>
          </a:xfrm>
          <a:prstGeom prst="rect">
            <a:avLst/>
          </a:prstGeom>
          <a:noFill/>
        </p:spPr>
        <p:txBody>
          <a:bodyPr wrap="square" rtlCol="0">
            <a:spAutoFit/>
          </a:bodyPr>
          <a:lstStyle/>
          <a:p>
            <a:r>
              <a:rPr lang="en-US" altLang="zh-CN" sz="4400" dirty="0">
                <a:solidFill>
                  <a:schemeClr val="bg1"/>
                </a:solidFill>
                <a:latin typeface="微软雅黑" panose="020B0503020204020204" pitchFamily="34" charset="-122"/>
                <a:ea typeface="微软雅黑" panose="020B0503020204020204" pitchFamily="34" charset="-122"/>
              </a:rPr>
              <a:t>THANKS</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13" name="菱形 12"/>
          <p:cNvSpPr/>
          <p:nvPr/>
        </p:nvSpPr>
        <p:spPr>
          <a:xfrm>
            <a:off x="4163219" y="1459707"/>
            <a:ext cx="3865561" cy="3865561"/>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rot="16200000">
            <a:off x="3907376" y="1203864"/>
            <a:ext cx="4377245" cy="4377245"/>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6"/>
                                        </p:tgtEl>
                                        <p:attrNameLst>
                                          <p:attrName>style.visibility</p:attrName>
                                        </p:attrNameLst>
                                      </p:cBhvr>
                                      <p:to>
                                        <p:strVal val="visible"/>
                                      </p:to>
                                    </p:set>
                                    <p:anim calcmode="lin" valueType="num">
                                      <p:cBhvr>
                                        <p:cTn id="7" dur="700" fill="hold"/>
                                        <p:tgtEl>
                                          <p:spTgt spid="6"/>
                                        </p:tgtEl>
                                        <p:attrNameLst>
                                          <p:attrName>ppt_w</p:attrName>
                                        </p:attrNameLst>
                                      </p:cBhvr>
                                      <p:tavLst>
                                        <p:tav tm="0">
                                          <p:val>
                                            <p:fltVal val="0"/>
                                          </p:val>
                                        </p:tav>
                                        <p:tav tm="100000">
                                          <p:val>
                                            <p:strVal val="#ppt_w"/>
                                          </p:val>
                                        </p:tav>
                                      </p:tavLst>
                                    </p:anim>
                                    <p:anim calcmode="lin" valueType="num">
                                      <p:cBhvr>
                                        <p:cTn id="8" dur="700" fill="hold"/>
                                        <p:tgtEl>
                                          <p:spTgt spid="6"/>
                                        </p:tgtEl>
                                        <p:attrNameLst>
                                          <p:attrName>ppt_h</p:attrName>
                                        </p:attrNameLst>
                                      </p:cBhvr>
                                      <p:tavLst>
                                        <p:tav tm="0">
                                          <p:val>
                                            <p:fltVal val="0"/>
                                          </p:val>
                                        </p:tav>
                                        <p:tav tm="100000">
                                          <p:val>
                                            <p:strVal val="#ppt_h"/>
                                          </p:val>
                                        </p:tav>
                                      </p:tavLst>
                                    </p:anim>
                                    <p:animEffect transition="in" filter="fade">
                                      <p:cBhvr>
                                        <p:cTn id="9" dur="700"/>
                                        <p:tgtEl>
                                          <p:spTgt spid="6"/>
                                        </p:tgtEl>
                                      </p:cBhvr>
                                    </p:animEffect>
                                  </p:childTnLst>
                                </p:cTn>
                              </p:par>
                              <p:par>
                                <p:cTn id="10" presetID="53" presetClass="entr" presetSubtype="16" fill="hold" grpId="0" nodeType="withEffect">
                                  <p:stCondLst>
                                    <p:cond delay="600"/>
                                  </p:stCondLst>
                                  <p:childTnLst>
                                    <p:set>
                                      <p:cBhvr>
                                        <p:cTn id="11" dur="1" fill="hold">
                                          <p:stCondLst>
                                            <p:cond delay="0"/>
                                          </p:stCondLst>
                                        </p:cTn>
                                        <p:tgtEl>
                                          <p:spTgt spid="2"/>
                                        </p:tgtEl>
                                        <p:attrNameLst>
                                          <p:attrName>style.visibility</p:attrName>
                                        </p:attrNameLst>
                                      </p:cBhvr>
                                      <p:to>
                                        <p:strVal val="visible"/>
                                      </p:to>
                                    </p:set>
                                    <p:anim calcmode="lin" valueType="num">
                                      <p:cBhvr>
                                        <p:cTn id="12" dur="700" fill="hold"/>
                                        <p:tgtEl>
                                          <p:spTgt spid="2"/>
                                        </p:tgtEl>
                                        <p:attrNameLst>
                                          <p:attrName>ppt_w</p:attrName>
                                        </p:attrNameLst>
                                      </p:cBhvr>
                                      <p:tavLst>
                                        <p:tav tm="0">
                                          <p:val>
                                            <p:fltVal val="0"/>
                                          </p:val>
                                        </p:tav>
                                        <p:tav tm="100000">
                                          <p:val>
                                            <p:strVal val="#ppt_w"/>
                                          </p:val>
                                        </p:tav>
                                      </p:tavLst>
                                    </p:anim>
                                    <p:anim calcmode="lin" valueType="num">
                                      <p:cBhvr>
                                        <p:cTn id="13" dur="700" fill="hold"/>
                                        <p:tgtEl>
                                          <p:spTgt spid="2"/>
                                        </p:tgtEl>
                                        <p:attrNameLst>
                                          <p:attrName>ppt_h</p:attrName>
                                        </p:attrNameLst>
                                      </p:cBhvr>
                                      <p:tavLst>
                                        <p:tav tm="0">
                                          <p:val>
                                            <p:fltVal val="0"/>
                                          </p:val>
                                        </p:tav>
                                        <p:tav tm="100000">
                                          <p:val>
                                            <p:strVal val="#ppt_h"/>
                                          </p:val>
                                        </p:tav>
                                      </p:tavLst>
                                    </p:anim>
                                    <p:animEffect transition="in" filter="fade">
                                      <p:cBhvr>
                                        <p:cTn id="14" dur="700"/>
                                        <p:tgtEl>
                                          <p:spTgt spid="2"/>
                                        </p:tgtEl>
                                      </p:cBhvr>
                                    </p:animEffect>
                                  </p:childTnLst>
                                </p:cTn>
                              </p:par>
                              <p:par>
                                <p:cTn id="15" presetID="42" presetClass="entr" presetSubtype="0" fill="hold" grpId="0" nodeType="withEffect">
                                  <p:stCondLst>
                                    <p:cond delay="13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53" presetClass="entr" presetSubtype="16" fill="hold" grpId="0" nodeType="withEffect">
                                  <p:stCondLst>
                                    <p:cond delay="3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700" fill="hold"/>
                                        <p:tgtEl>
                                          <p:spTgt spid="13"/>
                                        </p:tgtEl>
                                        <p:attrNameLst>
                                          <p:attrName>ppt_w</p:attrName>
                                        </p:attrNameLst>
                                      </p:cBhvr>
                                      <p:tavLst>
                                        <p:tav tm="0">
                                          <p:val>
                                            <p:fltVal val="0"/>
                                          </p:val>
                                        </p:tav>
                                        <p:tav tm="100000">
                                          <p:val>
                                            <p:strVal val="#ppt_w"/>
                                          </p:val>
                                        </p:tav>
                                      </p:tavLst>
                                    </p:anim>
                                    <p:anim calcmode="lin" valueType="num">
                                      <p:cBhvr>
                                        <p:cTn id="23" dur="700" fill="hold"/>
                                        <p:tgtEl>
                                          <p:spTgt spid="13"/>
                                        </p:tgtEl>
                                        <p:attrNameLst>
                                          <p:attrName>ppt_h</p:attrName>
                                        </p:attrNameLst>
                                      </p:cBhvr>
                                      <p:tavLst>
                                        <p:tav tm="0">
                                          <p:val>
                                            <p:fltVal val="0"/>
                                          </p:val>
                                        </p:tav>
                                        <p:tav tm="100000">
                                          <p:val>
                                            <p:strVal val="#ppt_h"/>
                                          </p:val>
                                        </p:tav>
                                      </p:tavLst>
                                    </p:anim>
                                    <p:animEffect transition="in" filter="fade">
                                      <p:cBhvr>
                                        <p:cTn id="24" dur="700"/>
                                        <p:tgtEl>
                                          <p:spTgt spid="13"/>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14"/>
                                        </p:tgtEl>
                                        <p:attrNameLst>
                                          <p:attrName>style.visibility</p:attrName>
                                        </p:attrNameLst>
                                      </p:cBhvr>
                                      <p:to>
                                        <p:strVal val="visible"/>
                                      </p:to>
                                    </p:set>
                                    <p:anim calcmode="lin" valueType="num">
                                      <p:cBhvr>
                                        <p:cTn id="27" dur="700" fill="hold"/>
                                        <p:tgtEl>
                                          <p:spTgt spid="14"/>
                                        </p:tgtEl>
                                        <p:attrNameLst>
                                          <p:attrName>ppt_w</p:attrName>
                                        </p:attrNameLst>
                                      </p:cBhvr>
                                      <p:tavLst>
                                        <p:tav tm="0">
                                          <p:val>
                                            <p:fltVal val="0"/>
                                          </p:val>
                                        </p:tav>
                                        <p:tav tm="100000">
                                          <p:val>
                                            <p:strVal val="#ppt_w"/>
                                          </p:val>
                                        </p:tav>
                                      </p:tavLst>
                                    </p:anim>
                                    <p:anim calcmode="lin" valueType="num">
                                      <p:cBhvr>
                                        <p:cTn id="28" dur="700" fill="hold"/>
                                        <p:tgtEl>
                                          <p:spTgt spid="14"/>
                                        </p:tgtEl>
                                        <p:attrNameLst>
                                          <p:attrName>ppt_h</p:attrName>
                                        </p:attrNameLst>
                                      </p:cBhvr>
                                      <p:tavLst>
                                        <p:tav tm="0">
                                          <p:val>
                                            <p:fltVal val="0"/>
                                          </p:val>
                                        </p:tav>
                                        <p:tav tm="100000">
                                          <p:val>
                                            <p:strVal val="#ppt_h"/>
                                          </p:val>
                                        </p:tav>
                                      </p:tavLst>
                                    </p:anim>
                                    <p:animEffect transition="in" filter="fade">
                                      <p:cBhvr>
                                        <p:cTn id="29" dur="7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4" grpId="0"/>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529" y="-297"/>
            <a:ext cx="12193057" cy="6858594"/>
          </a:xfrm>
          <a:prstGeom prst="rect">
            <a:avLst/>
          </a:prstGeom>
        </p:spPr>
      </p:pic>
      <p:sp>
        <p:nvSpPr>
          <p:cNvPr id="6" name="矩形 5"/>
          <p:cNvSpPr/>
          <p:nvPr/>
        </p:nvSpPr>
        <p:spPr>
          <a:xfrm>
            <a:off x="3331029" y="0"/>
            <a:ext cx="8860971" cy="6858000"/>
          </a:xfrm>
          <a:custGeom>
            <a:avLst/>
            <a:gdLst>
              <a:gd name="connsiteX0" fmla="*/ 0 w 8860971"/>
              <a:gd name="connsiteY0" fmla="*/ 0 h 6858000"/>
              <a:gd name="connsiteX1" fmla="*/ 8860971 w 8860971"/>
              <a:gd name="connsiteY1" fmla="*/ 0 h 6858000"/>
              <a:gd name="connsiteX2" fmla="*/ 8860971 w 8860971"/>
              <a:gd name="connsiteY2" fmla="*/ 6858000 h 6858000"/>
              <a:gd name="connsiteX3" fmla="*/ 0 w 8860971"/>
              <a:gd name="connsiteY3" fmla="*/ 6858000 h 6858000"/>
              <a:gd name="connsiteX4" fmla="*/ 0 w 8860971"/>
              <a:gd name="connsiteY4" fmla="*/ 0 h 6858000"/>
              <a:gd name="connsiteX0-1" fmla="*/ 1334530 w 8860971"/>
              <a:gd name="connsiteY0-2" fmla="*/ 0 h 6858000"/>
              <a:gd name="connsiteX1-3" fmla="*/ 8860971 w 8860971"/>
              <a:gd name="connsiteY1-4" fmla="*/ 0 h 6858000"/>
              <a:gd name="connsiteX2-5" fmla="*/ 8860971 w 8860971"/>
              <a:gd name="connsiteY2-6" fmla="*/ 6858000 h 6858000"/>
              <a:gd name="connsiteX3-7" fmla="*/ 0 w 8860971"/>
              <a:gd name="connsiteY3-8" fmla="*/ 6858000 h 6858000"/>
              <a:gd name="connsiteX4-9" fmla="*/ 1334530 w 8860971"/>
              <a:gd name="connsiteY4-10" fmla="*/ 0 h 6858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860971" h="6858000">
                <a:moveTo>
                  <a:pt x="1334530" y="0"/>
                </a:moveTo>
                <a:lnTo>
                  <a:pt x="8860971" y="0"/>
                </a:lnTo>
                <a:lnTo>
                  <a:pt x="8860971" y="6858000"/>
                </a:lnTo>
                <a:lnTo>
                  <a:pt x="0" y="6858000"/>
                </a:lnTo>
                <a:lnTo>
                  <a:pt x="1334530" y="0"/>
                </a:lnTo>
                <a:close/>
              </a:path>
            </a:pathLst>
          </a:custGeom>
          <a:gradFill flip="none" rotWithShape="1">
            <a:gsLst>
              <a:gs pos="0">
                <a:schemeClr val="tx1">
                  <a:lumMod val="92000"/>
                  <a:lumOff val="8000"/>
                  <a:alpha val="3000"/>
                </a:schemeClr>
              </a:gs>
              <a:gs pos="100000">
                <a:srgbClr val="535353">
                  <a:alpha val="3000"/>
                </a:srgbClr>
              </a:gs>
              <a:gs pos="56000">
                <a:srgbClr val="3C3C3C">
                  <a:lumMod val="92000"/>
                  <a:lumOff val="8000"/>
                  <a:alpha val="4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719876" y="2251280"/>
            <a:ext cx="3479131" cy="692459"/>
            <a:chOff x="4622525" y="3017393"/>
            <a:chExt cx="3479131" cy="811440"/>
          </a:xfrm>
        </p:grpSpPr>
        <p:sp>
          <p:nvSpPr>
            <p:cNvPr id="13" name="圆角矩形 12"/>
            <p:cNvSpPr/>
            <p:nvPr/>
          </p:nvSpPr>
          <p:spPr>
            <a:xfrm>
              <a:off x="4622525" y="3017393"/>
              <a:ext cx="3479131" cy="811440"/>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9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253726" y="3100607"/>
              <a:ext cx="2216728" cy="685253"/>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需求分析</a:t>
              </a:r>
            </a:p>
          </p:txBody>
        </p:sp>
      </p:grpSp>
      <p:grpSp>
        <p:nvGrpSpPr>
          <p:cNvPr id="3" name="组合 2"/>
          <p:cNvGrpSpPr/>
          <p:nvPr/>
        </p:nvGrpSpPr>
        <p:grpSpPr>
          <a:xfrm>
            <a:off x="5468160" y="3350299"/>
            <a:ext cx="3479131" cy="692459"/>
            <a:chOff x="8374264" y="2041584"/>
            <a:chExt cx="3479131" cy="692459"/>
          </a:xfrm>
        </p:grpSpPr>
        <p:sp>
          <p:nvSpPr>
            <p:cNvPr id="25" name="圆角矩形 24"/>
            <p:cNvSpPr/>
            <p:nvPr/>
          </p:nvSpPr>
          <p:spPr>
            <a:xfrm>
              <a:off x="8374264" y="2041584"/>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944850" y="2098280"/>
              <a:ext cx="2337958"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页面设计</a:t>
              </a:r>
            </a:p>
          </p:txBody>
        </p:sp>
      </p:grpSp>
      <p:grpSp>
        <p:nvGrpSpPr>
          <p:cNvPr id="4" name="组合 3"/>
          <p:cNvGrpSpPr/>
          <p:nvPr/>
        </p:nvGrpSpPr>
        <p:grpSpPr>
          <a:xfrm>
            <a:off x="5245544" y="4443289"/>
            <a:ext cx="3479131" cy="692459"/>
            <a:chOff x="8275895" y="558928"/>
            <a:chExt cx="3479131" cy="692459"/>
          </a:xfrm>
        </p:grpSpPr>
        <p:sp>
          <p:nvSpPr>
            <p:cNvPr id="26" name="圆角矩形 25"/>
            <p:cNvSpPr/>
            <p:nvPr/>
          </p:nvSpPr>
          <p:spPr>
            <a:xfrm>
              <a:off x="8275895" y="558928"/>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8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35591" y="612769"/>
              <a:ext cx="2559737"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开发环境</a:t>
              </a:r>
            </a:p>
          </p:txBody>
        </p:sp>
      </p:grpSp>
      <p:grpSp>
        <p:nvGrpSpPr>
          <p:cNvPr id="8" name="组合 7"/>
          <p:cNvGrpSpPr/>
          <p:nvPr/>
        </p:nvGrpSpPr>
        <p:grpSpPr>
          <a:xfrm>
            <a:off x="5030939" y="5536279"/>
            <a:ext cx="3533570" cy="692459"/>
            <a:chOff x="7600366" y="319496"/>
            <a:chExt cx="3533570" cy="692459"/>
          </a:xfrm>
        </p:grpSpPr>
        <p:sp>
          <p:nvSpPr>
            <p:cNvPr id="27" name="圆角矩形 26"/>
            <p:cNvSpPr/>
            <p:nvPr/>
          </p:nvSpPr>
          <p:spPr>
            <a:xfrm>
              <a:off x="7600366" y="319496"/>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92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8130115" y="374669"/>
              <a:ext cx="3003821"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流程规划</a:t>
              </a:r>
            </a:p>
          </p:txBody>
        </p:sp>
      </p:grpSp>
      <p:sp>
        <p:nvSpPr>
          <p:cNvPr id="7" name="矩形 6"/>
          <p:cNvSpPr/>
          <p:nvPr/>
        </p:nvSpPr>
        <p:spPr>
          <a:xfrm>
            <a:off x="0" y="0"/>
            <a:ext cx="4690802" cy="6858297"/>
          </a:xfrm>
          <a:custGeom>
            <a:avLst/>
            <a:gdLst>
              <a:gd name="connsiteX0" fmla="*/ 0 w 3331558"/>
              <a:gd name="connsiteY0" fmla="*/ 0 h 6858297"/>
              <a:gd name="connsiteX1" fmla="*/ 3331558 w 3331558"/>
              <a:gd name="connsiteY1" fmla="*/ 0 h 6858297"/>
              <a:gd name="connsiteX2" fmla="*/ 3331558 w 3331558"/>
              <a:gd name="connsiteY2" fmla="*/ 6858297 h 6858297"/>
              <a:gd name="connsiteX3" fmla="*/ 0 w 3331558"/>
              <a:gd name="connsiteY3" fmla="*/ 6858297 h 6858297"/>
              <a:gd name="connsiteX4" fmla="*/ 0 w 3331558"/>
              <a:gd name="connsiteY4" fmla="*/ 0 h 6858297"/>
              <a:gd name="connsiteX0-1" fmla="*/ 0 w 4690802"/>
              <a:gd name="connsiteY0-2" fmla="*/ 0 h 6858297"/>
              <a:gd name="connsiteX1-3" fmla="*/ 4690802 w 4690802"/>
              <a:gd name="connsiteY1-4" fmla="*/ 0 h 6858297"/>
              <a:gd name="connsiteX2-5" fmla="*/ 3331558 w 4690802"/>
              <a:gd name="connsiteY2-6" fmla="*/ 6858297 h 6858297"/>
              <a:gd name="connsiteX3-7" fmla="*/ 0 w 4690802"/>
              <a:gd name="connsiteY3-8" fmla="*/ 6858297 h 6858297"/>
              <a:gd name="connsiteX4-9" fmla="*/ 0 w 4690802"/>
              <a:gd name="connsiteY4-10" fmla="*/ 0 h 685829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90802" h="6858297">
                <a:moveTo>
                  <a:pt x="0" y="0"/>
                </a:moveTo>
                <a:lnTo>
                  <a:pt x="4690802" y="0"/>
                </a:lnTo>
                <a:lnTo>
                  <a:pt x="3331558" y="6858297"/>
                </a:lnTo>
                <a:lnTo>
                  <a:pt x="0" y="6858297"/>
                </a:lnTo>
                <a:lnTo>
                  <a:pt x="0" y="0"/>
                </a:lnTo>
                <a:close/>
              </a:path>
            </a:pathLst>
          </a:cu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415975" y="2422110"/>
            <a:ext cx="4252461" cy="1569660"/>
          </a:xfrm>
          <a:prstGeom prst="rect">
            <a:avLst/>
          </a:prstGeom>
          <a:noFill/>
        </p:spPr>
        <p:txBody>
          <a:bodyPr wrap="square" rtlCol="0">
            <a:spAutoFit/>
          </a:bodyPr>
          <a:lstStyle/>
          <a:p>
            <a:r>
              <a:rPr lang="en-US" altLang="zh-CN" sz="9600" dirty="0">
                <a:solidFill>
                  <a:schemeClr val="bg1"/>
                </a:solidFill>
                <a:latin typeface="微软雅黑" panose="020B0503020204020204" pitchFamily="34" charset="-122"/>
                <a:ea typeface="微软雅黑" panose="020B0503020204020204" pitchFamily="34" charset="-122"/>
              </a:rPr>
              <a:t>C</a:t>
            </a:r>
            <a:r>
              <a:rPr lang="en-US" altLang="zh-CN" sz="4800" dirty="0">
                <a:solidFill>
                  <a:schemeClr val="bg1"/>
                </a:solidFill>
                <a:latin typeface="微软雅黑" panose="020B0503020204020204" pitchFamily="34" charset="-122"/>
                <a:ea typeface="微软雅黑" panose="020B0503020204020204" pitchFamily="34" charset="-122"/>
              </a:rPr>
              <a:t>ONTENS</a:t>
            </a:r>
            <a:endParaRPr lang="zh-CN" altLang="en-US" sz="48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549993" y="2154567"/>
            <a:ext cx="1984424" cy="923330"/>
          </a:xfrm>
          <a:prstGeom prst="rect">
            <a:avLst/>
          </a:prstGeom>
          <a:noFill/>
        </p:spPr>
        <p:txBody>
          <a:bodyPr wrap="square" rtlCol="0">
            <a:spAutoFit/>
          </a:bodyPr>
          <a:lstStyle/>
          <a:p>
            <a:r>
              <a:rPr lang="zh-CN" altLang="en-US" sz="5400" spc="300" dirty="0">
                <a:solidFill>
                  <a:schemeClr val="bg1"/>
                </a:solidFill>
                <a:latin typeface="微软雅黑" panose="020B0503020204020204" pitchFamily="34" charset="-122"/>
                <a:ea typeface="微软雅黑" panose="020B0503020204020204" pitchFamily="34" charset="-122"/>
              </a:rPr>
              <a:t>目 录</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2" presetClass="entr" presetSubtype="2" fill="hold" nodeType="withEffect">
                                  <p:stCondLst>
                                    <p:cond delay="70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1+#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90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1+#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12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150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1+#ppt_w/2"/>
                                          </p:val>
                                        </p:tav>
                                        <p:tav tm="100000">
                                          <p:val>
                                            <p:strVal val="#ppt_x"/>
                                          </p:val>
                                        </p:tav>
                                      </p:tavLst>
                                    </p:anim>
                                    <p:anim calcmode="lin" valueType="num">
                                      <p:cBhvr additive="base">
                                        <p:cTn id="30"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需求分析</a:t>
            </a:r>
          </a:p>
        </p:txBody>
      </p:sp>
      <p:sp>
        <p:nvSpPr>
          <p:cNvPr id="8" name="矩形 7"/>
          <p:cNvSpPr/>
          <p:nvPr/>
        </p:nvSpPr>
        <p:spPr>
          <a:xfrm>
            <a:off x="5712577" y="2004394"/>
            <a:ext cx="5539213" cy="3139321"/>
          </a:xfrm>
          <a:prstGeom prst="rect">
            <a:avLst/>
          </a:prstGeom>
        </p:spPr>
        <p:txBody>
          <a:bodyPr wrap="square">
            <a:spAutoFit/>
          </a:bodyPr>
          <a:lstStyle/>
          <a:p>
            <a:pPr lvl="0"/>
            <a:r>
              <a:rPr lang="en-US" altLang="zh-CN" dirty="0"/>
              <a:t>1.</a:t>
            </a:r>
            <a:r>
              <a:rPr lang="zh-CN" altLang="zh-CN" dirty="0"/>
              <a:t>文档收集人可以新增文档收集任务，包括收集任务的标题、任务描述、空白文档下载。</a:t>
            </a:r>
          </a:p>
          <a:p>
            <a:pPr lvl="0"/>
            <a:r>
              <a:rPr lang="en-US" altLang="zh-CN" dirty="0"/>
              <a:t>2.</a:t>
            </a:r>
            <a:r>
              <a:rPr lang="zh-CN" altLang="zh-CN" dirty="0"/>
              <a:t>文档收集人可以为某个文档收集任务设置收集属性，包括收集文件个数与内容，文档收集的起止日期和时间。</a:t>
            </a:r>
          </a:p>
          <a:p>
            <a:pPr lvl="0"/>
            <a:r>
              <a:rPr lang="en-US" altLang="zh-CN" dirty="0"/>
              <a:t>3.</a:t>
            </a:r>
            <a:r>
              <a:rPr lang="zh-CN" altLang="zh-CN" dirty="0"/>
              <a:t>文档收集人可以为某个文档收集任务指定文档提交者。</a:t>
            </a:r>
          </a:p>
          <a:p>
            <a:pPr lvl="0"/>
            <a:r>
              <a:rPr lang="en-US" altLang="zh-CN" b="1" dirty="0"/>
              <a:t>4.</a:t>
            </a:r>
            <a:r>
              <a:rPr lang="zh-CN" altLang="zh-CN" b="1" dirty="0"/>
              <a:t>空白文档由文档收集人自行上传，供文档提交人下载。上传的可以是一个文档，也可以是一个压缩包。</a:t>
            </a:r>
            <a:endParaRPr lang="zh-CN" altLang="zh-CN" dirty="0"/>
          </a:p>
          <a:p>
            <a:pPr lvl="0"/>
            <a:r>
              <a:rPr lang="en-US" altLang="zh-CN" b="1" dirty="0"/>
              <a:t>5.</a:t>
            </a:r>
            <a:r>
              <a:rPr lang="zh-CN" altLang="zh-CN" b="1" dirty="0"/>
              <a:t>文件个数优先于文档收集时间，即指定完收集文件个数后，一旦满足，尽管时间没到也不予提交。</a:t>
            </a:r>
            <a:endParaRPr lang="zh-CN" altLang="zh-CN" dirty="0"/>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01</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E66C0E3-FEB0-45CF-895B-83DA294E1B32}"/>
              </a:ext>
            </a:extLst>
          </p:cNvPr>
          <p:cNvSpPr/>
          <p:nvPr/>
        </p:nvSpPr>
        <p:spPr>
          <a:xfrm>
            <a:off x="5712577" y="887303"/>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4345E3B-6415-4723-A136-B8443A871F07}"/>
              </a:ext>
            </a:extLst>
          </p:cNvPr>
          <p:cNvSpPr txBox="1"/>
          <p:nvPr/>
        </p:nvSpPr>
        <p:spPr>
          <a:xfrm>
            <a:off x="6096000" y="1116128"/>
            <a:ext cx="4509568" cy="584775"/>
          </a:xfrm>
          <a:prstGeom prst="rect">
            <a:avLst/>
          </a:prstGeom>
          <a:noFill/>
        </p:spPr>
        <p:txBody>
          <a:bodyPr wrap="none" rtlCol="0">
            <a:spAutoFit/>
          </a:bodyPr>
          <a:lstStyle/>
          <a:p>
            <a:r>
              <a:rPr lang="en-US" altLang="zh-CN" sz="3200" dirty="0">
                <a:latin typeface="微软雅黑" panose="020B0503020204020204" pitchFamily="34" charset="-122"/>
                <a:ea typeface="微软雅黑" panose="020B0503020204020204" pitchFamily="34" charset="-122"/>
              </a:rPr>
              <a:t>3.1.1 </a:t>
            </a:r>
            <a:r>
              <a:rPr lang="zh-CN" altLang="en-US" sz="3200" dirty="0">
                <a:latin typeface="微软雅黑" panose="020B0503020204020204" pitchFamily="34" charset="-122"/>
                <a:ea typeface="微软雅黑" panose="020B0503020204020204" pitchFamily="34" charset="-122"/>
              </a:rPr>
              <a:t>文档收集任务管理</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par>
                                <p:cTn id="29" presetID="22" presetClass="entr" presetSubtype="8" fill="hold" grpId="0" nodeType="withEffect">
                                  <p:stCondLst>
                                    <p:cond delay="30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7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4020502" y="483725"/>
            <a:ext cx="4150995" cy="584775"/>
          </a:xfrm>
          <a:prstGeom prst="rect">
            <a:avLst/>
          </a:prstGeom>
        </p:spPr>
        <p:txBody>
          <a:bodyPr wrap="square">
            <a:spAutoFit/>
          </a:bodyPr>
          <a:lstStyle/>
          <a:p>
            <a:r>
              <a:rPr lang="en-US" altLang="zh-CN" sz="3200" b="1" dirty="0">
                <a:solidFill>
                  <a:schemeClr val="bg2"/>
                </a:solidFill>
                <a:latin typeface="微软雅黑" panose="020B0503020204020204" pitchFamily="34" charset="-122"/>
                <a:ea typeface="微软雅黑" panose="020B0503020204020204" pitchFamily="34" charset="-122"/>
              </a:rPr>
              <a:t>3.1.2 </a:t>
            </a:r>
            <a:r>
              <a:rPr lang="zh-CN" altLang="zh-CN" sz="3200" b="1" dirty="0">
                <a:solidFill>
                  <a:schemeClr val="bg2"/>
                </a:solidFill>
                <a:latin typeface="微软雅黑" panose="020B0503020204020204" pitchFamily="34" charset="-122"/>
                <a:ea typeface="微软雅黑" panose="020B0503020204020204" pitchFamily="34" charset="-122"/>
              </a:rPr>
              <a:t>文档提交人管理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7353110"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文档收集人可以新增单个文档提交人，或批量导入文档提交人。</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文档提交人信息包括*编号，*姓名，*邮件，*移动电话号码（可接收短信），微信号。（*号表示必须项）</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文档收集人在为某个文档收集任务指定文档提交人时，可从自己的文档提交人列表中选择</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文档收集人只能从自己的文档提交人列表中，为文档收集任务指定文档提交人。</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82231" y="62310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92777" y="75809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086088"/>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文档收集人可以用标签等方式给自己的文档提交人分组，在指定文档提交人时可以使用该标签。</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1793974"/>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92777" y="1928901"/>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82231" y="3310168"/>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92777" y="2275169"/>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管理员可以新建共享文档收集人的提交人名单，指定多个文档收集人，共享他们的文档提交人。共享名单中的文档收集人可以看到其它收集人的提交人名单。</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445095"/>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3772027"/>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姓名必须是中文，邮箱地址必须是</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格式。</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3.1.2 </a:t>
            </a:r>
            <a:r>
              <a:rPr lang="zh-CN" altLang="zh-CN" sz="2400" b="1" dirty="0">
                <a:solidFill>
                  <a:schemeClr val="bg2"/>
                </a:solidFill>
                <a:latin typeface="微软雅黑" panose="020B0503020204020204" pitchFamily="34" charset="-122"/>
                <a:ea typeface="微软雅黑" panose="020B0503020204020204" pitchFamily="34" charset="-122"/>
              </a:rPr>
              <a:t>文档提交人管理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1012" y="4353374"/>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4488301"/>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71176" y="4812333"/>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指定文档提交人时可以选择多个标签，多个标签中有重复的文档提交人时自动覆盖。</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9" name="菱形 18">
            <a:extLst>
              <a:ext uri="{FF2B5EF4-FFF2-40B4-BE49-F238E27FC236}">
                <a16:creationId xmlns:a16="http://schemas.microsoft.com/office/drawing/2014/main" id="{E1CA4214-A85D-4693-8F6C-7230502FD852}"/>
              </a:ext>
            </a:extLst>
          </p:cNvPr>
          <p:cNvSpPr/>
          <p:nvPr/>
        </p:nvSpPr>
        <p:spPr>
          <a:xfrm>
            <a:off x="2582231" y="5465235"/>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D3976DEA-7C24-491E-9247-C29BE4B159F5}"/>
              </a:ext>
            </a:extLst>
          </p:cNvPr>
          <p:cNvSpPr/>
          <p:nvPr/>
        </p:nvSpPr>
        <p:spPr>
          <a:xfrm>
            <a:off x="3492777" y="5600162"/>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09</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6E5B5A5-5E33-46C3-B491-361A9137D959}"/>
              </a:ext>
            </a:extLst>
          </p:cNvPr>
          <p:cNvSpPr/>
          <p:nvPr/>
        </p:nvSpPr>
        <p:spPr>
          <a:xfrm>
            <a:off x="3492777" y="5911247"/>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共享名单中的文档收集人仅可看到，如想要获取其他收集人的提交人名单，则需要另行添加，或者向该文档收集人发出邀请，对方同意后才可直接添加。</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par>
                          <p:cTn id="67" fill="hold">
                            <p:stCondLst>
                              <p:cond delay="5500"/>
                            </p:stCondLst>
                            <p:childTnLst>
                              <p:par>
                                <p:cTn id="68" presetID="53" presetClass="entr" presetSubtype="16" fill="hold" grpId="0" nodeType="afterEffect">
                                  <p:stCondLst>
                                    <p:cond delay="0"/>
                                  </p:stCondLst>
                                  <p:childTnLst>
                                    <p:set>
                                      <p:cBhvr>
                                        <p:cTn id="69" dur="1" fill="hold">
                                          <p:stCondLst>
                                            <p:cond delay="0"/>
                                          </p:stCondLst>
                                        </p:cTn>
                                        <p:tgtEl>
                                          <p:spTgt spid="19"/>
                                        </p:tgtEl>
                                        <p:attrNameLst>
                                          <p:attrName>style.visibility</p:attrName>
                                        </p:attrNameLst>
                                      </p:cBhvr>
                                      <p:to>
                                        <p:strVal val="visible"/>
                                      </p:to>
                                    </p:set>
                                    <p:anim calcmode="lin" valueType="num">
                                      <p:cBhvr>
                                        <p:cTn id="70" dur="700" fill="hold"/>
                                        <p:tgtEl>
                                          <p:spTgt spid="19"/>
                                        </p:tgtEl>
                                        <p:attrNameLst>
                                          <p:attrName>ppt_w</p:attrName>
                                        </p:attrNameLst>
                                      </p:cBhvr>
                                      <p:tavLst>
                                        <p:tav tm="0">
                                          <p:val>
                                            <p:fltVal val="0"/>
                                          </p:val>
                                        </p:tav>
                                        <p:tav tm="100000">
                                          <p:val>
                                            <p:strVal val="#ppt_w"/>
                                          </p:val>
                                        </p:tav>
                                      </p:tavLst>
                                    </p:anim>
                                    <p:anim calcmode="lin" valueType="num">
                                      <p:cBhvr>
                                        <p:cTn id="71" dur="700" fill="hold"/>
                                        <p:tgtEl>
                                          <p:spTgt spid="19"/>
                                        </p:tgtEl>
                                        <p:attrNameLst>
                                          <p:attrName>ppt_h</p:attrName>
                                        </p:attrNameLst>
                                      </p:cBhvr>
                                      <p:tavLst>
                                        <p:tav tm="0">
                                          <p:val>
                                            <p:fltVal val="0"/>
                                          </p:val>
                                        </p:tav>
                                        <p:tav tm="100000">
                                          <p:val>
                                            <p:strVal val="#ppt_h"/>
                                          </p:val>
                                        </p:tav>
                                      </p:tavLst>
                                    </p:anim>
                                    <p:animEffect transition="in" filter="fade">
                                      <p:cBhvr>
                                        <p:cTn id="72" dur="700"/>
                                        <p:tgtEl>
                                          <p:spTgt spid="19"/>
                                        </p:tgtEl>
                                      </p:cBhvr>
                                    </p:animEffect>
                                  </p:childTnLst>
                                </p:cTn>
                              </p:par>
                              <p:par>
                                <p:cTn id="73" presetID="22" presetClass="entr" presetSubtype="8" fill="hold" grpId="0" nodeType="withEffect">
                                  <p:stCondLst>
                                    <p:cond delay="200"/>
                                  </p:stCondLst>
                                  <p:childTnLst>
                                    <p:set>
                                      <p:cBhvr>
                                        <p:cTn id="74" dur="1" fill="hold">
                                          <p:stCondLst>
                                            <p:cond delay="0"/>
                                          </p:stCondLst>
                                        </p:cTn>
                                        <p:tgtEl>
                                          <p:spTgt spid="20"/>
                                        </p:tgtEl>
                                        <p:attrNameLst>
                                          <p:attrName>style.visibility</p:attrName>
                                        </p:attrNameLst>
                                      </p:cBhvr>
                                      <p:to>
                                        <p:strVal val="visible"/>
                                      </p:to>
                                    </p:set>
                                    <p:animEffect transition="in" filter="wipe(left)">
                                      <p:cBhvr>
                                        <p:cTn id="75" dur="500"/>
                                        <p:tgtEl>
                                          <p:spTgt spid="20"/>
                                        </p:tgtEl>
                                      </p:cBhvr>
                                    </p:animEffect>
                                  </p:childTnLst>
                                </p:cTn>
                              </p:par>
                              <p:par>
                                <p:cTn id="76" presetID="22" presetClass="entr" presetSubtype="8" fill="hold" grpId="0" nodeType="withEffect">
                                  <p:stCondLst>
                                    <p:cond delay="500"/>
                                  </p:stCondLst>
                                  <p:childTnLst>
                                    <p:set>
                                      <p:cBhvr>
                                        <p:cTn id="77" dur="1" fill="hold">
                                          <p:stCondLst>
                                            <p:cond delay="0"/>
                                          </p:stCondLst>
                                        </p:cTn>
                                        <p:tgtEl>
                                          <p:spTgt spid="21"/>
                                        </p:tgtEl>
                                        <p:attrNameLst>
                                          <p:attrName>style.visibility</p:attrName>
                                        </p:attrNameLst>
                                      </p:cBhvr>
                                      <p:to>
                                        <p:strVal val="visible"/>
                                      </p:to>
                                    </p:set>
                                    <p:animEffect transition="in" filter="wipe(left)">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P spid="19" grpId="0" animBg="1"/>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3.1.3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收集任务跟踪和控制</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文档收集者可以查看文档的提交情况，包括已提交人数和未提交人数，已提交人列表和未提交人列表。</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文档收集者可以暂停、继续或取消文档收集任务。任务暂停后，提交人暂时无法提交文档；继续收集任务后，提交人才能提交；收集取消任务后，任务状态为取消，所有提交停止。</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文档收集者可以重置某个提交人的提交记录，重置后该提交人的前次提交无效，需要重新提交。</a:t>
            </a:r>
          </a:p>
        </p:txBody>
      </p:sp>
      <p:sp>
        <p:nvSpPr>
          <p:cNvPr id="32" name="矩形 31"/>
          <p:cNvSpPr/>
          <p:nvPr/>
        </p:nvSpPr>
        <p:spPr>
          <a:xfrm>
            <a:off x="1287551" y="5603842"/>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文档收集者可以对未提交者发送提醒消息，该消息可以通过短信、微信公众号等方式进行。</a:t>
            </a:r>
          </a:p>
        </p:txBody>
      </p:sp>
    </p:spTree>
    <p:extLst>
      <p:ext uri="{BB962C8B-B14F-4D97-AF65-F5344CB8AC3E}">
        <p14:creationId xmlns:p14="http://schemas.microsoft.com/office/powerpoint/2010/main" val="8925213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82231" y="62310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92777" y="75809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122598"/>
            <a:ext cx="7997952" cy="1323439"/>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文档收集命名不规范，收到一堆 </a:t>
            </a:r>
            <a:r>
              <a:rPr lang="en-US" altLang="zh-CN" sz="2000" dirty="0" err="1">
                <a:solidFill>
                  <a:schemeClr val="bg1">
                    <a:lumMod val="95000"/>
                  </a:schemeClr>
                </a:solidFill>
                <a:latin typeface="微软雅黑" panose="020B0503020204020204" pitchFamily="34" charset="-122"/>
                <a:ea typeface="微软雅黑" panose="020B0503020204020204" pitchFamily="34" charset="-122"/>
              </a:rPr>
              <a:t>code.c</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新建文本文档</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.txt,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新建文件夹</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.zip, 1.docx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之类的东西，在整理过程中很容易弄混。学校命名文件多需包含“专业、姓名、学号”等信息；公司内部的收集年度考核表或者年终总结，命名方式为：姓名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工号。</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1012" y="2707828"/>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3492777" y="2842755"/>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3229816"/>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重启过期收集任务，无需重新编辑。每次收东西总有人拖拖拉拉，过了时间还没交。文档收集者可以在「已截止收集」中点击需重启收集的「编辑」，点击「重新编辑」，确认开启。</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收集任务跟踪和控制</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a:extLst>
              <a:ext uri="{FF2B5EF4-FFF2-40B4-BE49-F238E27FC236}">
                <a16:creationId xmlns:a16="http://schemas.microsoft.com/office/drawing/2014/main" id="{E1CA4214-A85D-4693-8F6C-7230502FD852}"/>
              </a:ext>
            </a:extLst>
          </p:cNvPr>
          <p:cNvSpPr/>
          <p:nvPr/>
        </p:nvSpPr>
        <p:spPr>
          <a:xfrm>
            <a:off x="2582231" y="463098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D3976DEA-7C24-491E-9247-C29BE4B159F5}"/>
              </a:ext>
            </a:extLst>
          </p:cNvPr>
          <p:cNvSpPr/>
          <p:nvPr/>
        </p:nvSpPr>
        <p:spPr>
          <a:xfrm>
            <a:off x="3492777" y="4765909"/>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6E5B5A5-5E33-46C3-B491-361A9137D959}"/>
              </a:ext>
            </a:extLst>
          </p:cNvPr>
          <p:cNvSpPr/>
          <p:nvPr/>
        </p:nvSpPr>
        <p:spPr>
          <a:xfrm>
            <a:off x="3492777" y="515877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问题反馈功能。文档提交人可以提交问题反馈给文档收集人。</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29281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2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200"/>
                            </p:stCondLst>
                            <p:childTnLst>
                              <p:par>
                                <p:cTn id="32" presetID="53" presetClass="entr" presetSubtype="16" fill="hold" grpId="0" nodeType="after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p:cTn id="34" dur="700" fill="hold"/>
                                        <p:tgtEl>
                                          <p:spTgt spid="47"/>
                                        </p:tgtEl>
                                        <p:attrNameLst>
                                          <p:attrName>ppt_w</p:attrName>
                                        </p:attrNameLst>
                                      </p:cBhvr>
                                      <p:tavLst>
                                        <p:tav tm="0">
                                          <p:val>
                                            <p:fltVal val="0"/>
                                          </p:val>
                                        </p:tav>
                                        <p:tav tm="100000">
                                          <p:val>
                                            <p:strVal val="#ppt_w"/>
                                          </p:val>
                                        </p:tav>
                                      </p:tavLst>
                                    </p:anim>
                                    <p:anim calcmode="lin" valueType="num">
                                      <p:cBhvr>
                                        <p:cTn id="35" dur="700" fill="hold"/>
                                        <p:tgtEl>
                                          <p:spTgt spid="47"/>
                                        </p:tgtEl>
                                        <p:attrNameLst>
                                          <p:attrName>ppt_h</p:attrName>
                                        </p:attrNameLst>
                                      </p:cBhvr>
                                      <p:tavLst>
                                        <p:tav tm="0">
                                          <p:val>
                                            <p:fltVal val="0"/>
                                          </p:val>
                                        </p:tav>
                                        <p:tav tm="100000">
                                          <p:val>
                                            <p:strVal val="#ppt_h"/>
                                          </p:val>
                                        </p:tav>
                                      </p:tavLst>
                                    </p:anim>
                                    <p:animEffect transition="in" filter="fade">
                                      <p:cBhvr>
                                        <p:cTn id="36" dur="700"/>
                                        <p:tgtEl>
                                          <p:spTgt spid="47"/>
                                        </p:tgtEl>
                                      </p:cBhvr>
                                    </p:animEffect>
                                  </p:childTnLst>
                                </p:cTn>
                              </p:par>
                              <p:par>
                                <p:cTn id="37" presetID="22" presetClass="entr" presetSubtype="8" fill="hold" grpId="0" nodeType="withEffect">
                                  <p:stCondLst>
                                    <p:cond delay="200"/>
                                  </p:stCondLst>
                                  <p:childTnLst>
                                    <p:set>
                                      <p:cBhvr>
                                        <p:cTn id="38" dur="1" fill="hold">
                                          <p:stCondLst>
                                            <p:cond delay="0"/>
                                          </p:stCondLst>
                                        </p:cTn>
                                        <p:tgtEl>
                                          <p:spTgt spid="50"/>
                                        </p:tgtEl>
                                        <p:attrNameLst>
                                          <p:attrName>style.visibility</p:attrName>
                                        </p:attrNameLst>
                                      </p:cBhvr>
                                      <p:to>
                                        <p:strVal val="visible"/>
                                      </p:to>
                                    </p:set>
                                    <p:animEffect transition="in" filter="wipe(left)">
                                      <p:cBhvr>
                                        <p:cTn id="39" dur="500"/>
                                        <p:tgtEl>
                                          <p:spTgt spid="50"/>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51"/>
                                        </p:tgtEl>
                                        <p:attrNameLst>
                                          <p:attrName>style.visibility</p:attrName>
                                        </p:attrNameLst>
                                      </p:cBhvr>
                                      <p:to>
                                        <p:strVal val="visible"/>
                                      </p:to>
                                    </p:set>
                                    <p:animEffect transition="in" filter="wipe(left)">
                                      <p:cBhvr>
                                        <p:cTn id="42" dur="500"/>
                                        <p:tgtEl>
                                          <p:spTgt spid="51"/>
                                        </p:tgtEl>
                                      </p:cBhvr>
                                    </p:animEffect>
                                  </p:childTnLst>
                                </p:cTn>
                              </p:par>
                            </p:childTnLst>
                          </p:cTn>
                        </p:par>
                        <p:par>
                          <p:cTn id="43" fill="hold">
                            <p:stCondLst>
                              <p:cond delay="3200"/>
                            </p:stCondLst>
                            <p:childTnLst>
                              <p:par>
                                <p:cTn id="44" presetID="53" presetClass="entr" presetSubtype="16"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 calcmode="lin" valueType="num">
                                      <p:cBhvr>
                                        <p:cTn id="46" dur="700" fill="hold"/>
                                        <p:tgtEl>
                                          <p:spTgt spid="19"/>
                                        </p:tgtEl>
                                        <p:attrNameLst>
                                          <p:attrName>ppt_w</p:attrName>
                                        </p:attrNameLst>
                                      </p:cBhvr>
                                      <p:tavLst>
                                        <p:tav tm="0">
                                          <p:val>
                                            <p:fltVal val="0"/>
                                          </p:val>
                                        </p:tav>
                                        <p:tav tm="100000">
                                          <p:val>
                                            <p:strVal val="#ppt_w"/>
                                          </p:val>
                                        </p:tav>
                                      </p:tavLst>
                                    </p:anim>
                                    <p:anim calcmode="lin" valueType="num">
                                      <p:cBhvr>
                                        <p:cTn id="47" dur="700" fill="hold"/>
                                        <p:tgtEl>
                                          <p:spTgt spid="19"/>
                                        </p:tgtEl>
                                        <p:attrNameLst>
                                          <p:attrName>ppt_h</p:attrName>
                                        </p:attrNameLst>
                                      </p:cBhvr>
                                      <p:tavLst>
                                        <p:tav tm="0">
                                          <p:val>
                                            <p:fltVal val="0"/>
                                          </p:val>
                                        </p:tav>
                                        <p:tav tm="100000">
                                          <p:val>
                                            <p:strVal val="#ppt_h"/>
                                          </p:val>
                                        </p:tav>
                                      </p:tavLst>
                                    </p:anim>
                                    <p:animEffect transition="in" filter="fade">
                                      <p:cBhvr>
                                        <p:cTn id="48" dur="700"/>
                                        <p:tgtEl>
                                          <p:spTgt spid="19"/>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20"/>
                                        </p:tgtEl>
                                        <p:attrNameLst>
                                          <p:attrName>style.visibility</p:attrName>
                                        </p:attrNameLst>
                                      </p:cBhvr>
                                      <p:to>
                                        <p:strVal val="visible"/>
                                      </p:to>
                                    </p:set>
                                    <p:animEffect transition="in" filter="wipe(left)">
                                      <p:cBhvr>
                                        <p:cTn id="51" dur="500"/>
                                        <p:tgtEl>
                                          <p:spTgt spid="2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21"/>
                                        </p:tgtEl>
                                        <p:attrNameLst>
                                          <p:attrName>style.visibility</p:attrName>
                                        </p:attrNameLst>
                                      </p:cBhvr>
                                      <p:to>
                                        <p:strVal val="visible"/>
                                      </p:to>
                                    </p:set>
                                    <p:animEffect transition="in" filter="wipe(left)">
                                      <p:cBhvr>
                                        <p:cTn id="5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7" grpId="0" animBg="1"/>
      <p:bldP spid="50" grpId="0"/>
      <p:bldP spid="51" grpId="0"/>
      <p:bldP spid="54" grpId="0"/>
      <p:bldP spid="55" grpId="0" animBg="1"/>
      <p:bldP spid="58" grpId="0" animBg="1"/>
      <p:bldP spid="19" grpId="0" animBg="1"/>
      <p:bldP spid="20"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3.2.1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提交</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文档提交人登录后，打开文档收集任务页面。可以查看指定为他作为提交人的文档收集任务，可以查看收集任务的发起人，浏览任务描述，下载空白文档。</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文档提交人可以在文档收集页面中，按要求上传文件，并提交任务。</a:t>
            </a:r>
          </a:p>
        </p:txBody>
      </p:sp>
      <p:sp>
        <p:nvSpPr>
          <p:cNvPr id="31" name="矩形 30"/>
          <p:cNvSpPr/>
          <p:nvPr/>
        </p:nvSpPr>
        <p:spPr>
          <a:xfrm>
            <a:off x="1287551" y="4331556"/>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如已提交，文档提交人可查看以提交的收集任务，并可以下载提交的文件。</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如前次的提交被重置，文档提交人可看到被重置的提交，并可再次上传文件，提交任务。</a:t>
            </a:r>
          </a:p>
        </p:txBody>
      </p:sp>
    </p:spTree>
    <p:extLst>
      <p:ext uri="{BB962C8B-B14F-4D97-AF65-F5344CB8AC3E}">
        <p14:creationId xmlns:p14="http://schemas.microsoft.com/office/powerpoint/2010/main" val="13822882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文档提交人可以接收提醒消息，消息包括提醒提交，提醒重置等。</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文档提交人提交的文件可以是</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word</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文档或是压缩包。</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提交页面应显示规范命名的格式。</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3.1.2 </a:t>
            </a:r>
            <a:r>
              <a:rPr lang="zh-CN" altLang="zh-CN" sz="2400" b="1" dirty="0">
                <a:solidFill>
                  <a:schemeClr val="bg2"/>
                </a:solidFill>
                <a:latin typeface="微软雅黑" panose="020B0503020204020204" pitchFamily="34" charset="-122"/>
                <a:ea typeface="微软雅黑" panose="020B0503020204020204" pitchFamily="34" charset="-122"/>
              </a:rPr>
              <a:t>文档提交人管理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可以选择更新提交，提交的新文件会覆盖上次提交的文件。</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06227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1468</Words>
  <Application>Microsoft Office PowerPoint</Application>
  <PresentationFormat>宽屏</PresentationFormat>
  <Paragraphs>139</Paragraphs>
  <Slides>19</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19</vt:i4>
      </vt:variant>
    </vt:vector>
  </HeadingPairs>
  <TitlesOfParts>
    <vt:vector size="24" baseType="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张思赟</dc:creator>
  <cp:lastModifiedBy>思赟 张</cp:lastModifiedBy>
  <cp:revision>81</cp:revision>
  <dcterms:created xsi:type="dcterms:W3CDTF">2016-06-13T14:39:00Z</dcterms:created>
  <dcterms:modified xsi:type="dcterms:W3CDTF">2020-10-14T00:25:30Z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